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8" r:id="rId3"/>
    <p:sldId id="269" r:id="rId4"/>
    <p:sldId id="256" r:id="rId5"/>
    <p:sldId id="267" r:id="rId6"/>
    <p:sldId id="263" r:id="rId7"/>
    <p:sldId id="262" r:id="rId8"/>
    <p:sldId id="261" r:id="rId9"/>
    <p:sldId id="270" r:id="rId10"/>
    <p:sldId id="26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821"/>
    <a:srgbClr val="ED1350"/>
    <a:srgbClr val="9386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6441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84BDFE9-50CB-4A23-87BB-B74102C3E89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4FC39F-8B23-493B-A79A-3A2797CC9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6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349330-E6E5-4C48-A5CC-524A73C2150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8CB65A-94F5-4C5D-B16B-DD5859D49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8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5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sz="15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65A-94F5-4C5D-B16B-DD5859D49B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7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72EC-69A1-408C-9B9B-1980145BD8E6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4FB0-2D5D-4E68-B4DC-3B6F241E6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helpage.org/global-agewatch/policy-brief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odialogues.org/" TargetMode="External"/><Relationship Id="rId5" Type="http://schemas.openxmlformats.org/officeDocument/2006/relationships/hyperlink" Target="http://beyond2015.org/" TargetMode="External"/><Relationship Id="rId4" Type="http://schemas.openxmlformats.org/officeDocument/2006/relationships/hyperlink" Target="http://www.worldwewant2015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3434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38671"/>
                </a:solidFill>
                <a:latin typeface="Verdana" pitchFamily="34" charset="0"/>
              </a:rPr>
              <a:t>Bethany Brown, JD, Policy Director</a:t>
            </a:r>
            <a:endParaRPr lang="en-US" dirty="0">
              <a:solidFill>
                <a:srgbClr val="938671"/>
              </a:solidFill>
              <a:latin typeface="Verdana" pitchFamily="34" charset="0"/>
            </a:endParaRPr>
          </a:p>
          <a:p>
            <a:r>
              <a:rPr lang="en-US" dirty="0" smtClean="0">
                <a:solidFill>
                  <a:srgbClr val="938671"/>
                </a:solidFill>
                <a:latin typeface="Verdana" pitchFamily="34" charset="0"/>
              </a:rPr>
              <a:t>HelpAge USA</a:t>
            </a:r>
          </a:p>
          <a:p>
            <a:r>
              <a:rPr lang="en-US" dirty="0" smtClean="0">
                <a:solidFill>
                  <a:srgbClr val="938671"/>
                </a:solidFill>
                <a:latin typeface="Verdana" pitchFamily="34" charset="0"/>
              </a:rPr>
              <a:t>UN </a:t>
            </a:r>
            <a:r>
              <a:rPr lang="en-US" dirty="0" smtClean="0">
                <a:solidFill>
                  <a:srgbClr val="938671"/>
                </a:solidFill>
                <a:latin typeface="Verdana" pitchFamily="34" charset="0"/>
              </a:rPr>
              <a:t>NGO Committee on Aging </a:t>
            </a:r>
          </a:p>
          <a:p>
            <a:r>
              <a:rPr lang="en-US" dirty="0" smtClean="0">
                <a:solidFill>
                  <a:srgbClr val="938671"/>
                </a:solidFill>
                <a:latin typeface="Verdana" pitchFamily="34" charset="0"/>
              </a:rPr>
              <a:t>Meeting on the Post-2015 Millennium Development Goals</a:t>
            </a:r>
          </a:p>
          <a:p>
            <a:r>
              <a:rPr lang="en-US" dirty="0" smtClean="0">
                <a:solidFill>
                  <a:srgbClr val="938671"/>
                </a:solidFill>
                <a:latin typeface="Verdana" pitchFamily="34" charset="0"/>
              </a:rPr>
              <a:t>January 10, 2013 </a:t>
            </a:r>
            <a:endParaRPr lang="en-US" dirty="0">
              <a:solidFill>
                <a:srgbClr val="938671"/>
              </a:solidFill>
              <a:latin typeface="Verdana" pitchFamily="34" charset="0"/>
            </a:endParaRPr>
          </a:p>
        </p:txBody>
      </p:sp>
      <p:pic>
        <p:nvPicPr>
          <p:cNvPr id="5" name="Picture 4" descr="HelpAge-logo-USA-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5583638" cy="243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I-message-panel-0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304800"/>
            <a:ext cx="4572000" cy="2236304"/>
          </a:xfrm>
        </p:spPr>
      </p:pic>
      <p:sp>
        <p:nvSpPr>
          <p:cNvPr id="2" name="TextBox 1"/>
          <p:cNvSpPr txBox="1"/>
          <p:nvPr/>
        </p:nvSpPr>
        <p:spPr>
          <a:xfrm>
            <a:off x="578224" y="2514600"/>
            <a:ext cx="8001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World We Want 2015:</a:t>
            </a:r>
          </a:p>
          <a:p>
            <a:r>
              <a:rPr lang="en-US" sz="2400" dirty="0" smtClean="0">
                <a:hlinkClick r:id="rId4"/>
              </a:rPr>
              <a:t>www.worldwewant2015.org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b="1" dirty="0" smtClean="0"/>
              <a:t>Beyond 2015</a:t>
            </a:r>
            <a:endParaRPr lang="en-US" sz="2400" b="1" dirty="0"/>
          </a:p>
          <a:p>
            <a:r>
              <a:rPr lang="en-US" sz="2400" dirty="0">
                <a:hlinkClick r:id="rId5"/>
              </a:rPr>
              <a:t>http://beyond2015.org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b="1" dirty="0" smtClean="0"/>
              <a:t>Rio +20 Dialogues</a:t>
            </a:r>
          </a:p>
          <a:p>
            <a:r>
              <a:rPr lang="en-US" sz="2400" dirty="0">
                <a:hlinkClick r:id="rId6"/>
              </a:rPr>
              <a:t>http://www.riodialogues.org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b="1" dirty="0" smtClean="0"/>
              <a:t>Global </a:t>
            </a:r>
            <a:r>
              <a:rPr lang="en-US" sz="2400" b="1" dirty="0" err="1" smtClean="0"/>
              <a:t>AgeWatch</a:t>
            </a:r>
            <a:r>
              <a:rPr lang="en-US" sz="2400" b="1" dirty="0"/>
              <a:t> Policy Briefs: </a:t>
            </a:r>
            <a:endParaRPr lang="en-US" sz="2400" b="1" dirty="0" smtClean="0"/>
          </a:p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://www.helpage.org/global-agewatch/policy-briefs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089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HelpAge</a:t>
            </a:r>
            <a:r>
              <a:rPr lang="en-US" dirty="0" smtClean="0"/>
              <a:t> Spending by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600200"/>
            <a:ext cx="10134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407" y="1524000"/>
            <a:ext cx="922740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1676400"/>
            <a:ext cx="4343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-in-five_670x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7372350" cy="2156687"/>
          </a:xfrm>
          <a:prstGeom prst="rect">
            <a:avLst/>
          </a:prstGeom>
        </p:spPr>
      </p:pic>
      <p:pic>
        <p:nvPicPr>
          <p:cNvPr id="6" name="Picture 5" descr="HelpAge-Wallchart-2010[1]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95600"/>
            <a:ext cx="8019898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ED1350"/>
                </a:solidFill>
                <a:latin typeface="Verdana" pitchFamily="34" charset="0"/>
              </a:rPr>
              <a:t>Overview of </a:t>
            </a:r>
            <a:r>
              <a:rPr lang="en-US" b="1" dirty="0" err="1" smtClean="0">
                <a:solidFill>
                  <a:srgbClr val="ED1350"/>
                </a:solidFill>
                <a:latin typeface="Verdana" pitchFamily="34" charset="0"/>
              </a:rPr>
              <a:t>HelpAge’s</a:t>
            </a:r>
            <a:r>
              <a:rPr lang="en-US" b="1" dirty="0" smtClean="0">
                <a:solidFill>
                  <a:srgbClr val="ED1350"/>
                </a:solidFill>
                <a:latin typeface="Verdana" pitchFamily="34" charset="0"/>
              </a:rPr>
              <a:t> Engagement in Post-2015 MDG Process </a:t>
            </a:r>
          </a:p>
          <a:p>
            <a:pPr>
              <a:buClr>
                <a:srgbClr val="F25821"/>
              </a:buClr>
              <a:buSzPct val="150000"/>
            </a:pPr>
            <a:r>
              <a:rPr lang="en-US" dirty="0" smtClean="0"/>
              <a:t>High-Level Panels</a:t>
            </a:r>
          </a:p>
          <a:p>
            <a:pPr>
              <a:buClr>
                <a:srgbClr val="F25821"/>
              </a:buClr>
              <a:buSzPct val="150000"/>
            </a:pPr>
            <a:r>
              <a:rPr lang="en-US" dirty="0" smtClean="0"/>
              <a:t>Thematic Consultations</a:t>
            </a:r>
          </a:p>
          <a:p>
            <a:pPr>
              <a:buClr>
                <a:srgbClr val="F25821"/>
              </a:buClr>
              <a:buSzPct val="150000"/>
            </a:pPr>
            <a:r>
              <a:rPr lang="en-US" dirty="0" smtClean="0"/>
              <a:t>National Consultations</a:t>
            </a:r>
          </a:p>
          <a:p>
            <a:pPr>
              <a:buClr>
                <a:srgbClr val="F25821"/>
              </a:buClr>
              <a:buSzPct val="150000"/>
            </a:pPr>
            <a:r>
              <a:rPr lang="en-US" dirty="0" smtClean="0"/>
              <a:t>Online Conversation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banner-r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3789"/>
            <a:ext cx="7543800" cy="246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come.ban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720075" cy="1905001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1350"/>
                </a:solidFill>
                <a:latin typeface="Verdana" pitchFamily="34" charset="0"/>
              </a:rPr>
              <a:t>High-Level Panels</a:t>
            </a:r>
            <a:endParaRPr lang="en-US" sz="2800" b="1" dirty="0">
              <a:solidFill>
                <a:srgbClr val="ED135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8077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Organizational Meeting, New York, September 2012 </a:t>
            </a:r>
          </a:p>
          <a:p>
            <a:pPr>
              <a:spcAft>
                <a:spcPts val="600"/>
              </a:spcAft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London, UK, November 2012</a:t>
            </a:r>
          </a:p>
          <a:p>
            <a:pPr>
              <a:spcAft>
                <a:spcPts val="600"/>
              </a:spcAft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Monrovia, Liberia, January 30-February 2, 2013</a:t>
            </a:r>
          </a:p>
          <a:p>
            <a:pPr>
              <a:spcAft>
                <a:spcPts val="600"/>
              </a:spcAft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Bali, Indonesia, March 2013</a:t>
            </a:r>
          </a:p>
          <a:p>
            <a:pPr>
              <a:spcAft>
                <a:spcPts val="600"/>
              </a:spcAft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Final Meeting, New York, May 2013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endParaRPr lang="en-US" sz="2800" dirty="0" smtClean="0"/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Clr>
                <a:srgbClr val="F25821"/>
              </a:buClr>
              <a:buSzPct val="150000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ealth.ban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330" y="228600"/>
            <a:ext cx="8720070" cy="1905000"/>
          </a:xfrm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1350"/>
                </a:solidFill>
                <a:latin typeface="Verdana" pitchFamily="34" charset="0"/>
              </a:rPr>
              <a:t>Thematic Consultations</a:t>
            </a:r>
            <a:endParaRPr lang="en-US" sz="2800" b="1" dirty="0">
              <a:solidFill>
                <a:srgbClr val="ED135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772146"/>
            <a:ext cx="8763000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F25821"/>
                </a:solidFill>
              </a:rPr>
              <a:t> </a:t>
            </a:r>
            <a:r>
              <a:rPr lang="en-US" sz="3200" b="1" dirty="0">
                <a:solidFill>
                  <a:srgbClr val="F25821"/>
                </a:solidFill>
              </a:rPr>
              <a:t>Inequalities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 Health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 Growth </a:t>
            </a:r>
            <a:r>
              <a:rPr lang="en-US" sz="3200" b="1" dirty="0">
                <a:solidFill>
                  <a:srgbClr val="F25821"/>
                </a:solidFill>
              </a:rPr>
              <a:t>and </a:t>
            </a:r>
            <a:r>
              <a:rPr lang="en-US" sz="3200" b="1" dirty="0" smtClean="0">
                <a:solidFill>
                  <a:srgbClr val="F25821"/>
                </a:solidFill>
              </a:rPr>
              <a:t>employment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 Environmental sustainability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 Food </a:t>
            </a:r>
            <a:r>
              <a:rPr lang="en-US" sz="3200" b="1" dirty="0">
                <a:solidFill>
                  <a:srgbClr val="F25821"/>
                </a:solidFill>
              </a:rPr>
              <a:t>security and </a:t>
            </a:r>
            <a:r>
              <a:rPr lang="en-US" sz="3200" b="1" dirty="0" smtClean="0">
                <a:solidFill>
                  <a:srgbClr val="F25821"/>
                </a:solidFill>
              </a:rPr>
              <a:t>nutrition</a:t>
            </a:r>
          </a:p>
          <a:p>
            <a:pPr>
              <a:buClr>
                <a:srgbClr val="F25821"/>
              </a:buClr>
              <a:buSzPct val="150000"/>
            </a:pPr>
            <a:r>
              <a:rPr lang="en-US" sz="3200" b="1" dirty="0" smtClean="0">
                <a:solidFill>
                  <a:srgbClr val="F25821"/>
                </a:solidFill>
              </a:rPr>
              <a:t>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Conflict and fragility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 Population dynamics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25821"/>
                </a:solidFill>
              </a:rPr>
              <a:t> </a:t>
            </a:r>
            <a:r>
              <a:rPr lang="en-US" sz="3200" b="1" dirty="0" smtClean="0"/>
              <a:t>Education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b="1" dirty="0" smtClean="0"/>
              <a:t> Governance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ghts.bann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1631" y="228599"/>
            <a:ext cx="8355169" cy="1853803"/>
          </a:xfrm>
        </p:spPr>
      </p:pic>
      <p:sp>
        <p:nvSpPr>
          <p:cNvPr id="5" name="TextBox 4"/>
          <p:cNvSpPr txBox="1"/>
          <p:nvPr/>
        </p:nvSpPr>
        <p:spPr>
          <a:xfrm>
            <a:off x="228600" y="208714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1350"/>
                </a:solidFill>
                <a:latin typeface="Verdana" pitchFamily="34" charset="0"/>
              </a:rPr>
              <a:t>National Consultations</a:t>
            </a:r>
            <a:endParaRPr lang="en-US" sz="2800" b="1" dirty="0">
              <a:solidFill>
                <a:srgbClr val="ED135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47" y="2594671"/>
            <a:ext cx="8709212" cy="403187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25821"/>
                </a:solidFill>
              </a:rPr>
              <a:t>Zambia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F25821"/>
                </a:solidFill>
              </a:rPr>
              <a:t> </a:t>
            </a:r>
            <a:r>
              <a:rPr lang="en-US" sz="3200" dirty="0" smtClean="0">
                <a:solidFill>
                  <a:srgbClr val="F25821"/>
                </a:solidFill>
              </a:rPr>
              <a:t>Kenya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Moldova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Tanzania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Pakistan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Vietnam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Mozambique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Zimbabwe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Mauritius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China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Indonesia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Thailand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Philippines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Armenia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F25821"/>
                </a:solidFill>
              </a:rPr>
              <a:t> </a:t>
            </a:r>
            <a:r>
              <a:rPr lang="en-US" sz="3200" dirty="0" smtClean="0">
                <a:solidFill>
                  <a:srgbClr val="F25821"/>
                </a:solidFill>
              </a:rPr>
              <a:t>Tajikistan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Kazakhstan 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Fiji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Ethiopia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Ghana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F25821"/>
                </a:solidFill>
              </a:rPr>
              <a:t> </a:t>
            </a:r>
            <a:r>
              <a:rPr lang="en-US" sz="3200" dirty="0" smtClean="0">
                <a:solidFill>
                  <a:srgbClr val="F25821"/>
                </a:solidFill>
              </a:rPr>
              <a:t>DRC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F25821"/>
                </a:solidFill>
              </a:rPr>
              <a:t> </a:t>
            </a:r>
            <a:r>
              <a:rPr lang="en-US" sz="3200" dirty="0" smtClean="0">
                <a:solidFill>
                  <a:srgbClr val="F25821"/>
                </a:solidFill>
              </a:rPr>
              <a:t>Burkina Faso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Uganda</a:t>
            </a:r>
          </a:p>
          <a:p>
            <a:pPr>
              <a:buClr>
                <a:srgbClr val="F25821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25821"/>
                </a:solidFill>
              </a:rPr>
              <a:t> South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D1350"/>
                </a:solidFill>
                <a:latin typeface="Verdana" pitchFamily="34" charset="0"/>
              </a:rPr>
              <a:t>www.MyWorld2015.org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075331"/>
            <a:ext cx="10668000" cy="599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0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209</Words>
  <Application>Microsoft Office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HelpAge Spending by Sector</vt:lpstr>
      <vt:lpstr>Slide 4</vt:lpstr>
      <vt:lpstr>Slide 5</vt:lpstr>
      <vt:lpstr>Slide 6</vt:lpstr>
      <vt:lpstr>Slide 7</vt:lpstr>
      <vt:lpstr>Slide 8</vt:lpstr>
      <vt:lpstr>www.MyWorld2015.org</vt:lpstr>
      <vt:lpstr>Slide 10</vt:lpstr>
    </vt:vector>
  </TitlesOfParts>
  <Company>AARP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karris</dc:creator>
  <cp:lastModifiedBy>Bethany</cp:lastModifiedBy>
  <cp:revision>43</cp:revision>
  <dcterms:created xsi:type="dcterms:W3CDTF">2011-10-06T18:10:23Z</dcterms:created>
  <dcterms:modified xsi:type="dcterms:W3CDTF">2013-01-22T15:56:03Z</dcterms:modified>
</cp:coreProperties>
</file>